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58" d="100"/>
          <a:sy n="58" d="100"/>
        </p:scale>
        <p:origin x="-1140" y="-12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Lääkäri kiintymyskohteena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Esitelmä </a:t>
            </a:r>
            <a:r>
              <a:rPr lang="fi-FI" dirty="0" err="1" smtClean="0"/>
              <a:t>kauniaisissa</a:t>
            </a:r>
            <a:r>
              <a:rPr lang="fi-FI" dirty="0" smtClean="0"/>
              <a:t> 27.9.2019</a:t>
            </a:r>
          </a:p>
          <a:p>
            <a:r>
              <a:rPr lang="fi-FI" dirty="0" smtClean="0"/>
              <a:t>Jari </a:t>
            </a:r>
            <a:r>
              <a:rPr lang="fi-FI" dirty="0" err="1" smtClean="0"/>
              <a:t>sinkkonen</a:t>
            </a:r>
            <a:endParaRPr lang="fi-FI" dirty="0" smtClean="0"/>
          </a:p>
          <a:p>
            <a:r>
              <a:rPr lang="fi-FI" dirty="0" smtClean="0"/>
              <a:t>Lastenpsykiatrian dosentti, lasten- ja nuorisopsykoterapeutti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48028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210616" y="587547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Aikuisten kiintymyshaastattelu AAI (Adult Attachment Interview)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210616" y="1850338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Kehittäjät Mary Main, Ruth </a:t>
            </a:r>
            <a:r>
              <a:rPr lang="fi-FI" dirty="0" err="1" smtClean="0"/>
              <a:t>Goldwyn</a:t>
            </a:r>
            <a:r>
              <a:rPr lang="fi-FI" dirty="0" smtClean="0"/>
              <a:t>, </a:t>
            </a:r>
            <a:r>
              <a:rPr lang="fi-FI" dirty="0" err="1" smtClean="0"/>
              <a:t>Carol</a:t>
            </a:r>
            <a:r>
              <a:rPr lang="fi-FI" dirty="0" smtClean="0"/>
              <a:t> George ja Nancy </a:t>
            </a:r>
            <a:r>
              <a:rPr lang="fi-FI" dirty="0" err="1" smtClean="0"/>
              <a:t>Kaplan</a:t>
            </a:r>
            <a:endParaRPr lang="fi-FI" dirty="0" smtClean="0"/>
          </a:p>
          <a:p>
            <a:r>
              <a:rPr lang="fi-FI" dirty="0" smtClean="0"/>
              <a:t>Noin tunnin mittainen haastattelu, josta saadaan valtavasti informaatiota</a:t>
            </a:r>
          </a:p>
          <a:p>
            <a:r>
              <a:rPr lang="fi-FI" dirty="0" smtClean="0"/>
              <a:t>Perustui oletukseen k-suhteen jatkumosta; oletus on virheellinen, mutta haastattelumenetelmä on silti nerokas</a:t>
            </a:r>
          </a:p>
          <a:p>
            <a:r>
              <a:rPr lang="fi-FI" dirty="0" smtClean="0"/>
              <a:t>Kysellään lapsuudenkokemuksista, suhteista äitiin ja isään (viisi adjektiivia, niitä selittäviä muistoja), erokokemuksia ja menetyksiä</a:t>
            </a:r>
          </a:p>
          <a:p>
            <a:r>
              <a:rPr lang="fi-FI" dirty="0" smtClean="0"/>
              <a:t>Luokittelu edellyttää laajaa kouluttautumista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36037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693561" y="669050"/>
            <a:ext cx="9379188" cy="142309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  <a:tileRect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Lapsi, joka kokee olevansa turvassa</a:t>
            </a:r>
            <a:endParaRPr lang="en-GB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688757" y="2174790"/>
            <a:ext cx="8922250" cy="426308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mtClean="0"/>
              <a:t>Elää ennakoitavassa maailmassa, jonka syy- seuraussuhteita hän hahmottaa ja oppii niistä koko ajan lisää</a:t>
            </a:r>
          </a:p>
          <a:p>
            <a:r>
              <a:rPr lang="fi-FI" smtClean="0"/>
              <a:t>Hänelle selitetään asiat rehellisesti ja avoimesti, ja otetaan huomioon lapsen kielellinen taso</a:t>
            </a:r>
          </a:p>
          <a:p>
            <a:r>
              <a:rPr lang="fi-FI" smtClean="0"/>
              <a:t>Lapsi saa tuoda vuorovaikutukseen kaikki tunteensa, siis myös kiukun, pettymyksen, epäonnistumisen ja oman surkeutensa</a:t>
            </a:r>
          </a:p>
          <a:p>
            <a:r>
              <a:rPr lang="fi-FI" smtClean="0"/>
              <a:t>Hänen ”tunneälynsä” on kehittynyt</a:t>
            </a:r>
          </a:p>
          <a:p>
            <a:r>
              <a:rPr lang="fi-FI" smtClean="0"/>
              <a:t>Turvallisuudentunne rauhoittaa; lapsella on sisäistettyjä keinoja tyynnyttää levottomuutta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9219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144368" y="785254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Välttelevä kiintymyssuhde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44368" y="1653981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Kielteisten tunteiden ilmaiseminen on vaikeaa</a:t>
            </a:r>
          </a:p>
          <a:p>
            <a:r>
              <a:rPr lang="fi-FI" dirty="0" smtClean="0"/>
              <a:t>Asiallinen, rationaalinen, ”reipas”</a:t>
            </a:r>
          </a:p>
          <a:p>
            <a:r>
              <a:rPr lang="fi-FI" dirty="0" smtClean="0"/>
              <a:t>Motto: ”Mitä minun pitäisi tehdä, että sinulla olisi hyvä olla?”</a:t>
            </a:r>
          </a:p>
          <a:p>
            <a:r>
              <a:rPr lang="fi-FI" dirty="0" smtClean="0"/>
              <a:t>Omat tarpeet ja tunteet ovat taka-alalla, ja ääritapauksissa yhteys omiin tunteisiin katkeaa</a:t>
            </a:r>
          </a:p>
          <a:p>
            <a:r>
              <a:rPr lang="fi-FI" dirty="0" smtClean="0"/>
              <a:t>Lievänä ei ole yhteydessä psykopatologiaan: ”normatiivinen, suomalainen malli”</a:t>
            </a:r>
          </a:p>
          <a:p>
            <a:r>
              <a:rPr lang="fi-FI" dirty="0" smtClean="0"/>
              <a:t>Selviytymisstrategiat kriisitilanteissa ovat rajallisia, tavoitteena on jokin looginen ratkaisu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938459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120000" y="55459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Välttelevä kiintymys: riskejä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20000" y="1438447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i-FI" b="1" dirty="0" smtClean="0"/>
              <a:t>Lapsuusiän riskejä</a:t>
            </a:r>
          </a:p>
          <a:p>
            <a:pPr>
              <a:buFontTx/>
              <a:buChar char="-"/>
            </a:pPr>
            <a:r>
              <a:rPr lang="fi-FI" dirty="0" smtClean="0"/>
              <a:t>Estyneisyys, kontakteista vetäytyminen</a:t>
            </a:r>
          </a:p>
          <a:p>
            <a:pPr>
              <a:buFontTx/>
              <a:buChar char="-"/>
            </a:pPr>
            <a:r>
              <a:rPr lang="fi-FI" dirty="0" smtClean="0"/>
              <a:t>Ylisuoriutuminen, kohtuuton vaatimustaso</a:t>
            </a:r>
          </a:p>
          <a:p>
            <a:pPr>
              <a:buFontTx/>
              <a:buChar char="-"/>
            </a:pPr>
            <a:r>
              <a:rPr lang="fi-FI" dirty="0" smtClean="0"/>
              <a:t>Sosiaalisen ja emotionaalisen reviirin puuttuminen</a:t>
            </a:r>
          </a:p>
          <a:p>
            <a:pPr>
              <a:buFontTx/>
              <a:buChar char="-"/>
            </a:pPr>
            <a:r>
              <a:rPr lang="fi-FI" dirty="0" smtClean="0"/>
              <a:t>Tekopirteys &lt;&gt; depressio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i-FI" b="1" dirty="0" smtClean="0"/>
              <a:t>Myöhempiä riskejä</a:t>
            </a:r>
          </a:p>
          <a:p>
            <a:pPr>
              <a:buFontTx/>
              <a:buChar char="-"/>
            </a:pPr>
            <a:r>
              <a:rPr lang="fi-FI" dirty="0" smtClean="0"/>
              <a:t>Alistuminen parisuhteessa</a:t>
            </a:r>
          </a:p>
          <a:p>
            <a:pPr>
              <a:buFontTx/>
              <a:buChar char="-"/>
            </a:pPr>
            <a:r>
              <a:rPr lang="fi-FI" dirty="0" smtClean="0"/>
              <a:t>Omasta itsestä huolehtiminen: ”en halua olla kenellekään vaivaksi”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693321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120000" y="529882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Ristiriitainen (ambivalentti) kiintymyssuhde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20000" y="1690688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Hoivaaja on vaikeasti ennakoitava ja epäjohdonmukainen</a:t>
            </a:r>
          </a:p>
          <a:p>
            <a:r>
              <a:rPr lang="fi-FI" dirty="0" smtClean="0"/>
              <a:t>Lapsi kokee ettei pysy hoivaajan mielessä</a:t>
            </a:r>
          </a:p>
          <a:p>
            <a:r>
              <a:rPr lang="fi-FI" dirty="0" smtClean="0"/>
              <a:t>Hän omaksuu manipuloivan strategian jolla pyrkii pakottamaan aikuisen huomaamaan itsensä (”pitää olla silmät selässäkin”)</a:t>
            </a:r>
          </a:p>
          <a:p>
            <a:r>
              <a:rPr lang="fi-FI" dirty="0" smtClean="0"/>
              <a:t>Vuorovaikutuksesta tulee intensiivistä ja voimakkaan tunnepitoista</a:t>
            </a:r>
          </a:p>
          <a:p>
            <a:r>
              <a:rPr lang="fi-FI" dirty="0" err="1" smtClean="0"/>
              <a:t>Vihamielis</a:t>
            </a:r>
            <a:r>
              <a:rPr lang="fi-FI" dirty="0" smtClean="0"/>
              <a:t>-riippuvaisia suhteita</a:t>
            </a:r>
          </a:p>
          <a:p>
            <a:r>
              <a:rPr lang="fi-FI" dirty="0" smtClean="0"/>
              <a:t>Lapsi elää maailmassa, jonka vaaroja vastaan hänellä ei ole suojautumiskeinoja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25272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120000" y="884109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Ristiriitainen kiintymys: riskejä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Tunnevaltaisuus, mielialojen nopeat ailahtelut</a:t>
            </a:r>
          </a:p>
          <a:p>
            <a:r>
              <a:rPr lang="fi-FI" dirty="0" smtClean="0"/>
              <a:t>Ongelmia aggressioiden hallinnassa</a:t>
            </a:r>
          </a:p>
          <a:p>
            <a:r>
              <a:rPr lang="fi-FI" dirty="0" smtClean="0"/>
              <a:t>Levottomuutta ja keskittymättömyyttä, jotka saatetaan tulkita ADHD:n oireiksi</a:t>
            </a:r>
          </a:p>
          <a:p>
            <a:r>
              <a:rPr lang="fi-FI" dirty="0" smtClean="0"/>
              <a:t>Ahdistuneisuutta, pelokkuutta</a:t>
            </a:r>
          </a:p>
          <a:p>
            <a:r>
              <a:rPr lang="fi-FI" dirty="0" smtClean="0"/>
              <a:t>Syrjäytymisvaara (särmikkyys, ailahtelu, epäaitous rasitteina)</a:t>
            </a:r>
          </a:p>
          <a:p>
            <a:r>
              <a:rPr lang="fi-FI" dirty="0" smtClean="0"/>
              <a:t>”Vaikeilla” muodoilla on yhteys narsistisiin ja epävakaisiin persoonallisuushäiriöihin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757576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120000" y="851157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”Organisoitumaton” kiintymyssuhde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Hoivaaja on joko pelokas tai pelottava tai vuoroin kumpaakin</a:t>
            </a:r>
          </a:p>
          <a:p>
            <a:r>
              <a:rPr lang="fi-FI" dirty="0" smtClean="0"/>
              <a:t>Enempää välttelevä kuin ristiriitainenkaan strategia ei ole tuottanut hyvää tulosta</a:t>
            </a:r>
          </a:p>
          <a:p>
            <a:r>
              <a:rPr lang="fi-FI" dirty="0" smtClean="0"/>
              <a:t>Pikkulapsen käytös voi näyttää ulospäin melko normaalilta; elimistö on kuitenkin kroonisessa stressitilassa ja valmiudessa</a:t>
            </a:r>
          </a:p>
          <a:p>
            <a:r>
              <a:rPr lang="fi-FI" dirty="0" smtClean="0"/>
              <a:t>Lapsi on kokenut toistuvia traumoja ja menetyksiä</a:t>
            </a:r>
          </a:p>
          <a:p>
            <a:r>
              <a:rPr lang="fi-FI" dirty="0" smtClean="0"/>
              <a:t>Hoivaajalla voi olla käsittelemättömiä traumakokemuksia, jotka ovat mielessä eräänlaisina psyykkisinä ”vierasesineinä” ja vievät psyykkistä energiaa ja voimavaroja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13270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Lääkäri kiintymyskohteena  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Vastaanotolla kaksi erilaista kiintymysmallia kohtaavat</a:t>
            </a:r>
          </a:p>
          <a:p>
            <a:r>
              <a:rPr lang="fi-FI" dirty="0" smtClean="0"/>
              <a:t>Se, millainen lääkärin oma kiintymysmalli on, vaikuttaa siihen, miten hän suhtautuu potilaisiin</a:t>
            </a:r>
          </a:p>
          <a:p>
            <a:r>
              <a:rPr lang="fi-FI" dirty="0" smtClean="0"/>
              <a:t>Turvallinen kiintymysmalli heijastuu luotettavuutena, vastavuoroisuutena, empatiakykynä ja sensitiivisyytenä</a:t>
            </a:r>
          </a:p>
          <a:p>
            <a:r>
              <a:rPr lang="fi-FI" dirty="0" smtClean="0"/>
              <a:t>Välttelevästi kiintyneen lääkärin asenne painottuu logiikkaan, asiallisuuteen, ja rationaalisuuteen </a:t>
            </a:r>
          </a:p>
          <a:p>
            <a:r>
              <a:rPr lang="fi-FI" dirty="0" smtClean="0"/>
              <a:t>Ristiriitaisesti kiintynyt lääkäri on ailahteleva, tunnepitoinen, vaikeasti ennakoitava ja toisinaan epäjohdonmukainen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56744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Lääkäri kiintymyskohteena  II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On jonkin verran tutkimusnäyttöä siitä, että vastakohdat tasoittavat toisiaan</a:t>
            </a:r>
          </a:p>
          <a:p>
            <a:r>
              <a:rPr lang="fi-FI" dirty="0" smtClean="0"/>
              <a:t>Välttelevästi kiintynyt lääkäri voi olla ”</a:t>
            </a:r>
            <a:r>
              <a:rPr lang="fi-FI" dirty="0" err="1" smtClean="0"/>
              <a:t>drug</a:t>
            </a:r>
            <a:r>
              <a:rPr lang="fi-FI" dirty="0" smtClean="0"/>
              <a:t> of </a:t>
            </a:r>
            <a:r>
              <a:rPr lang="fi-FI" dirty="0" err="1" smtClean="0"/>
              <a:t>choice</a:t>
            </a:r>
            <a:r>
              <a:rPr lang="fi-FI" dirty="0" smtClean="0"/>
              <a:t>” tunnepitoiselle, helposti ahdistuvalle potilaalle</a:t>
            </a:r>
          </a:p>
          <a:p>
            <a:r>
              <a:rPr lang="fi-FI" dirty="0" smtClean="0"/>
              <a:t>Tunteella reagoiva ammattilainen taas voi auttaa välttelevästi kiintynyttä potilasta </a:t>
            </a:r>
            <a:r>
              <a:rPr lang="fi-FI" smtClean="0"/>
              <a:t>ilmaisemaan tunteitaan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176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Potilaan kiintymysmallit vaikuttavat </a:t>
            </a:r>
            <a:r>
              <a:rPr lang="fi-FI" smtClean="0"/>
              <a:t>hoidon tuloksellisuuteen  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Välttelevästi kiintyneet aikuispotilaat eivät halua olla vaivaksi eivätkä halua häiritä ”turhaan” terveyspalvelujen ammattilaisia</a:t>
            </a:r>
          </a:p>
          <a:p>
            <a:r>
              <a:rPr lang="fi-FI" dirty="0" smtClean="0"/>
              <a:t>Seurauksena voi olla liian myöhäinen hakeutuminen hoitoon</a:t>
            </a:r>
          </a:p>
          <a:p>
            <a:r>
              <a:rPr lang="fi-FI" dirty="0" smtClean="0"/>
              <a:t>Tutkimusnäyttöä on esim. kiintymysmallin ja diabeteksen hoidon välillä: ”itsenäisten” potilaiden (sisupussien) sokeritasapaino oli muita huonompi ja vaikutti jopa mortaliteettiin (</a:t>
            </a:r>
            <a:r>
              <a:rPr lang="fi-FI" dirty="0" err="1" smtClean="0"/>
              <a:t>Ciechanowski</a:t>
            </a:r>
            <a:r>
              <a:rPr lang="fi-FI" dirty="0" smtClean="0"/>
              <a:t> ym. 2004; 2010).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5958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078466" y="85115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Kiintymyssuhde (attachment)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078466" y="1594964"/>
            <a:ext cx="102338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Voimakas, spesifinen tunneside kahden ihmisen välillä</a:t>
            </a:r>
          </a:p>
          <a:p>
            <a:r>
              <a:rPr lang="fi-FI" dirty="0" smtClean="0"/>
              <a:t>Varinen, lapsen ja aikuisen välinen kiintymyssuhde on sukua eläinten leimautumiselle</a:t>
            </a:r>
          </a:p>
          <a:p>
            <a:r>
              <a:rPr lang="fi-FI" dirty="0" smtClean="0"/>
              <a:t>Välttämätön mutta ei riittävä henkiinjäämisen edellytys</a:t>
            </a:r>
          </a:p>
          <a:p>
            <a:r>
              <a:rPr lang="fi-FI" dirty="0" smtClean="0"/>
              <a:t>Varhaiset kiintymyssuhteet muodostuvat 1. ikävuoden aikana ja muokkautuvat koko eliniän</a:t>
            </a:r>
          </a:p>
          <a:p>
            <a:r>
              <a:rPr lang="fi-FI" dirty="0" smtClean="0"/>
              <a:t>Vauvan tärkein kysymys on, miten saada hoivaaja lähelle: kiintymysteoria on </a:t>
            </a:r>
            <a:r>
              <a:rPr lang="fi-FI" b="1" dirty="0" smtClean="0"/>
              <a:t>spatiaalinen</a:t>
            </a:r>
          </a:p>
          <a:p>
            <a:r>
              <a:rPr lang="fi-FI" dirty="0" smtClean="0"/>
              <a:t>Suhde on ”esiviritetty” ja vaatii vain vähän käynnistyäkseen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99581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Potilaan kiintymysmallit vaikuttavat hoidon tuloksellisuuteen   II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Ristiriitaisesti kiintyneillä potilailla on taipumus oireilla monimuotoisesti, epämääräisesti ja tunteella</a:t>
            </a:r>
          </a:p>
          <a:p>
            <a:r>
              <a:rPr lang="fi-FI" dirty="0" smtClean="0"/>
              <a:t>Heidän voi olla vaikea luottaa kehenkään, ja he sitovat ammattilaisia itseensä epäjohdonmukaisella käytöksellä </a:t>
            </a:r>
          </a:p>
          <a:p>
            <a:r>
              <a:rPr lang="fi-FI" dirty="0" smtClean="0"/>
              <a:t>Vaikein ryhmä lääkärin kannalta ovat organisoitumattomasti kiintyneet potilaat</a:t>
            </a:r>
          </a:p>
          <a:p>
            <a:r>
              <a:rPr lang="fi-FI" dirty="0" smtClean="0"/>
              <a:t>He voivat saada raivokohtauksia, rynnätä ulos, olla paranoidisia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671888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lääkäri voi tehdä  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Kaikkia ei voi koskaan miellyttää, vaikka on kamalaa olla haukuttavana ilman syytä</a:t>
            </a:r>
          </a:p>
          <a:p>
            <a:r>
              <a:rPr lang="fi-FI" dirty="0" smtClean="0"/>
              <a:t>Kannattaa muistaa, että asiakas </a:t>
            </a:r>
            <a:r>
              <a:rPr lang="fi-FI" b="1" dirty="0" smtClean="0"/>
              <a:t>on aina regressiossa</a:t>
            </a:r>
            <a:endParaRPr lang="fi-FI" dirty="0" smtClean="0"/>
          </a:p>
          <a:p>
            <a:r>
              <a:rPr lang="fi-FI" dirty="0" smtClean="0"/>
              <a:t>Aktiivinen kuunteleminen ja tyytymättömyyden syiden selvittely maksaa aina vaivan; kannattaa varata tupla-aika ”vaikealle asiakkaalle” ja antaa hänen puhua suunsa puhtaaksi</a:t>
            </a:r>
          </a:p>
          <a:p>
            <a:r>
              <a:rPr lang="fi-FI" dirty="0" smtClean="0"/>
              <a:t>Henkilöön käyviä loukkauksia tai muuta törkypuhetta ei tarvitse sietää; yllättäen rajan asettaminen saattaa rauhoittaa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2763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Mitä lääkäri voi tehdä  II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Pieni monisairaiden ja moniongelmaisten ihmisten ryhmä käyttää suuren osan terveyspalveluista – mahtavatko he hakea sieltä jotakin muuta kuin lääkärinhoitoa? </a:t>
            </a:r>
          </a:p>
          <a:p>
            <a:r>
              <a:rPr lang="fi-FI" dirty="0" smtClean="0"/>
              <a:t>Potilaan ongelmien kartoittaminen työryhmässä voisi olla avuksi, ja siitä kertominen voisi nostaa hänen itsetuntoaan… </a:t>
            </a:r>
          </a:p>
          <a:p>
            <a:r>
              <a:rPr lang="fi-FI" dirty="0" smtClean="0"/>
              <a:t>Lääkärin oma työnohjaus on aiheellista oman jaksamisen ja </a:t>
            </a:r>
            <a:r>
              <a:rPr lang="fi-FI" smtClean="0"/>
              <a:t>hyvinvoinnin kannalta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6788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895865" y="85939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Kognitiot ja affektit (tieto ja tunne)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120000" y="1883290"/>
            <a:ext cx="10233800" cy="4351338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b="1" dirty="0" smtClean="0"/>
              <a:t>Kognitio</a:t>
            </a:r>
            <a:r>
              <a:rPr lang="fi-FI" dirty="0" smtClean="0"/>
              <a:t>: </a:t>
            </a:r>
            <a:r>
              <a:rPr lang="fi-FI" dirty="0" err="1" smtClean="0"/>
              <a:t>tietyssä</a:t>
            </a:r>
            <a:r>
              <a:rPr lang="fi-FI" dirty="0" smtClean="0"/>
              <a:t> järjestyksessä tulevien aistihavaintojen muuttuminen syitä ja seurauksia (kausaliteetteja) koskevaksi informaatioksi</a:t>
            </a:r>
          </a:p>
          <a:p>
            <a:r>
              <a:rPr lang="fi-FI" dirty="0" smtClean="0"/>
              <a:t>Syiden ja seurausten ketju auttaa tulevien tapahtumien </a:t>
            </a:r>
            <a:r>
              <a:rPr lang="fi-FI" b="1" dirty="0" smtClean="0"/>
              <a:t>ennakoimisessa</a:t>
            </a:r>
          </a:p>
          <a:p>
            <a:r>
              <a:rPr lang="fi-FI" b="1" dirty="0" smtClean="0"/>
              <a:t>Affektit</a:t>
            </a:r>
            <a:r>
              <a:rPr lang="fi-FI" dirty="0" smtClean="0"/>
              <a:t>: tilannesidonnaisia aistiärsykkeitä, joiden perusteella arvioidaan ympäristön turvallisuutta tai vaarallisuutta</a:t>
            </a:r>
          </a:p>
          <a:p>
            <a:r>
              <a:rPr lang="fi-FI" dirty="0" smtClean="0"/>
              <a:t>Kovat äänet, pimeys, yksinolo ja varsinkin näiden kombinaatiot pelottavat ja ahdistavat</a:t>
            </a:r>
          </a:p>
          <a:p>
            <a:r>
              <a:rPr lang="fi-FI" dirty="0" smtClean="0"/>
              <a:t>Läheisyys, silittely, keinuttelu, hyräileminen, lohduttaa ja rauhoittaa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480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john bowlby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737" y="1231231"/>
            <a:ext cx="5562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633537" y="316831"/>
            <a:ext cx="49847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3200" b="1" i="0" u="none" strike="noStrike" kern="0" cap="none" spc="0" normalizeH="0" baseline="0" noProof="0">
                <a:ln>
                  <a:noFill/>
                </a:ln>
                <a:solidFill>
                  <a:srgbClr val="97E9D5"/>
                </a:solidFill>
                <a:effectLst/>
                <a:uLnTx/>
                <a:uFillTx/>
                <a:latin typeface="Arial" panose="020B0604020202020204" pitchFamily="34" charset="0"/>
                <a:cs typeface="Times New Roman" panose="02020603050405020304" pitchFamily="18" charset="0"/>
              </a:rPr>
              <a:t>John Bowlby 1907 - 1990</a:t>
            </a:r>
            <a:endParaRPr kumimoji="0" lang="fi-FI" altLang="en-US" sz="3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100137" y="1078831"/>
            <a:ext cx="6019800" cy="5486400"/>
          </a:xfrm>
          <a:prstGeom prst="rect">
            <a:avLst/>
          </a:prstGeom>
          <a:noFill/>
          <a:ln w="57150" cmpd="thinThick">
            <a:solidFill>
              <a:sysClr val="window" lastClr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altLang="en-US" sz="3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5765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Rot="1" noChangeArrowheads="1"/>
          </p:cNvSpPr>
          <p:nvPr/>
        </p:nvSpPr>
        <p:spPr bwMode="auto">
          <a:xfrm>
            <a:off x="1881772" y="501316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i-FI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Kiintymyssuhdeteorian luonne </a:t>
            </a:r>
          </a:p>
        </p:txBody>
      </p:sp>
      <p:sp>
        <p:nvSpPr>
          <p:cNvPr id="3" name="Rectangle 5"/>
          <p:cNvSpPr>
            <a:spLocks noRot="1" noChangeArrowheads="1"/>
          </p:cNvSpPr>
          <p:nvPr/>
        </p:nvSpPr>
        <p:spPr bwMode="auto">
          <a:xfrm>
            <a:off x="1881772" y="1949116"/>
            <a:ext cx="8540750" cy="442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ts val="2800"/>
              <a:buFont typeface="Wingdings" pitchFamily="2" charset="2"/>
              <a:buChar char="§"/>
              <a:defRPr/>
            </a:pP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John 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Bowlby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: ”Kutsun kiintymyssuhdeteoriaksi tapaa käsitteellistää  inhimillisten olentojen taipumusta muodostaa vahvoja tunnesiteitä erityisiin merkittäviin toisiin ja selittää tunneperäisen kärsimyksen ja </a:t>
            </a:r>
            <a:r>
              <a:rPr lang="fi-FI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häiriöiden 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moninaisia muotoja, mm. ahdistusta, vihaa, masennusta, etääntymistä, jotka syntyvät tahdonvastaisen eroon joutumisen ja menetyksen seurauksina” (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The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Making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Breaking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Affectional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 sz="28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Bonds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fi-FI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1979</a:t>
            </a:r>
            <a:r>
              <a:rPr lang="fi-FI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  <a:endParaRPr lang="fi-FI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23823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Rot="1" noChangeArrowheads="1"/>
          </p:cNvSpPr>
          <p:nvPr/>
        </p:nvSpPr>
        <p:spPr bwMode="auto">
          <a:xfrm>
            <a:off x="929001" y="408316"/>
            <a:ext cx="851058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fi-FI"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Bowlbyn suuri oivallus</a:t>
            </a:r>
          </a:p>
        </p:txBody>
      </p:sp>
      <p:sp>
        <p:nvSpPr>
          <p:cNvPr id="3" name="Rectangle 5"/>
          <p:cNvSpPr>
            <a:spLocks noRot="1" noChangeArrowheads="1"/>
          </p:cNvSpPr>
          <p:nvPr/>
        </p:nvSpPr>
        <p:spPr bwMode="auto">
          <a:xfrm>
            <a:off x="1799724" y="1469023"/>
            <a:ext cx="8518525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ts val="28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Yhdisti 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psykoanalyyttista perinnettä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etologien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(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Lorenz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Tinbergen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 havaintoihin eläinten leimautumisesta 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ts val="28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Ihmisellä on leimautumisen sukuinen tarve hakea toisten läheisyyttä kokiessaan olevansa vaarassa</a:t>
            </a:r>
          </a:p>
          <a:p>
            <a:pPr marL="342900" indent="-342900" eaLnBrk="1" hangingPunct="1">
              <a:spcBef>
                <a:spcPct val="20000"/>
              </a:spcBef>
              <a:buClr>
                <a:schemeClr val="hlink"/>
              </a:buClr>
              <a:buSzPts val="28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Varhaisista kokemuksista muodostuu eräänlaisia odotusarvoja, sisäisiä työskentelymalleja (IWM;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Internal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Working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Models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), jotka suodattavat ja muokkaavat informaatiota ja vaikuttavat sosiaalisiin suhteisiin, tunteiden säätelyyn, empatiakyvyn kehittymiseen ym.</a:t>
            </a:r>
          </a:p>
        </p:txBody>
      </p:sp>
    </p:spTree>
    <p:extLst>
      <p:ext uri="{BB962C8B-B14F-4D97-AF65-F5344CB8AC3E}">
        <p14:creationId xmlns:p14="http://schemas.microsoft.com/office/powerpoint/2010/main" val="644473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 txBox="1">
            <a:spLocks/>
          </p:cNvSpPr>
          <p:nvPr/>
        </p:nvSpPr>
        <p:spPr>
          <a:xfrm>
            <a:off x="1342422" y="738959"/>
            <a:ext cx="10515600" cy="1325563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mtClean="0"/>
              <a:t>Montako kiintymyssuhdetta pikkulapsella? </a:t>
            </a:r>
            <a:endParaRPr lang="fi-FI" dirty="0"/>
          </a:p>
        </p:txBody>
      </p:sp>
      <p:sp>
        <p:nvSpPr>
          <p:cNvPr id="3" name="Sisällön paikkamerkki 2"/>
          <p:cNvSpPr txBox="1">
            <a:spLocks/>
          </p:cNvSpPr>
          <p:nvPr/>
        </p:nvSpPr>
        <p:spPr>
          <a:xfrm>
            <a:off x="1342422" y="2064522"/>
            <a:ext cx="10233800" cy="4351338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 smtClean="0"/>
              <a:t>Aluksi lapsi kiinnittyy ensisijaisesti yhteen hoivaajaan, joka tavallisesti on hänen  äitinsä</a:t>
            </a:r>
          </a:p>
          <a:p>
            <a:r>
              <a:rPr lang="fi-FI" dirty="0" smtClean="0"/>
              <a:t>Hoivaaja on luonnollisesti se aikuinen, joka kantaa pääasiallisen vastuun lapsesta (isä, sijaisäiti, adoptioäiti, mummi)</a:t>
            </a:r>
          </a:p>
          <a:p>
            <a:r>
              <a:rPr lang="fi-FI" dirty="0" smtClean="0"/>
              <a:t>Jos isä osallistuu paljon vauvan elämään, hän voi olla alusta alkaen tärkeä kiintymyskohde</a:t>
            </a:r>
          </a:p>
          <a:p>
            <a:r>
              <a:rPr lang="fi-FI" dirty="0" smtClean="0"/>
              <a:t>Usein äiti on läheisyyden ja lohdutuksen lähde, ja isä on ”luottavaisen tutkimisen tuki”</a:t>
            </a:r>
          </a:p>
          <a:p>
            <a:r>
              <a:rPr lang="fi-FI" dirty="0" smtClean="0"/>
              <a:t>Kiintymyssuhde  vanhempiin voi olla erilainen (turvallinen äitiin, välttelevä isään/ ristiriitainen äitiin, turvallinen isään jne.)</a:t>
            </a:r>
          </a:p>
          <a:p>
            <a:r>
              <a:rPr lang="fi-FI" dirty="0" smtClean="0"/>
              <a:t>Turvaton k-suhde kumpaankin on kehityksellinen riski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47946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ary ainsworth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4148" y="1251285"/>
            <a:ext cx="52578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2570748" y="184485"/>
            <a:ext cx="6178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accent2"/>
                </a:solidFill>
                <a:latin typeface="Arial" panose="020B0604020202020204" pitchFamily="34" charset="0"/>
              </a:rPr>
              <a:t>Mary Ainsworth 1913 - 1999</a:t>
            </a:r>
            <a:endParaRPr lang="fi-FI" altLang="en-US" sz="360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951748" y="1098885"/>
            <a:ext cx="5562600" cy="55626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i-FI" altLang="en-US" sz="3600"/>
          </a:p>
        </p:txBody>
      </p:sp>
    </p:spTree>
    <p:extLst>
      <p:ext uri="{BB962C8B-B14F-4D97-AF65-F5344CB8AC3E}">
        <p14:creationId xmlns:p14="http://schemas.microsoft.com/office/powerpoint/2010/main" val="15000719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Rot="1" noChangeArrowheads="1"/>
          </p:cNvSpPr>
          <p:nvPr/>
        </p:nvSpPr>
        <p:spPr bwMode="auto">
          <a:xfrm>
            <a:off x="1825625" y="461210"/>
            <a:ext cx="8510588" cy="13255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/>
          <a:p>
            <a:pPr algn="ctr" eaLnBrk="1" hangingPunct="1">
              <a:defRPr/>
            </a:pPr>
            <a:r>
              <a:rPr lang="fi-FI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Kiintymyssuhteen luonnetta voidaan arvioida</a:t>
            </a:r>
            <a:endParaRPr lang="fi-FI"/>
          </a:p>
        </p:txBody>
      </p:sp>
      <p:sp>
        <p:nvSpPr>
          <p:cNvPr id="3" name="Rectangle 5"/>
          <p:cNvSpPr>
            <a:spLocks noRot="1" noChangeArrowheads="1"/>
          </p:cNvSpPr>
          <p:nvPr/>
        </p:nvSpPr>
        <p:spPr bwMode="auto">
          <a:xfrm>
            <a:off x="1825625" y="1909010"/>
            <a:ext cx="8540750" cy="44227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Mary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Ainsworth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havaitsi naturalistisissa tutkimuksissaan, että siinä, miten lapset hakevat aikuisesta turvaa ollessaan hädissään, on selkeitä 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eroja</a:t>
            </a:r>
          </a:p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Strange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fi-FI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Situation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fi-FI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Procedure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– vierastilannetutkimus on 1-2 – vuotiaiden lasten tutkimuksen ”kultainen standardi”</a:t>
            </a:r>
            <a:endParaRPr lang="fi-FI" sz="2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Ainsworth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kuvasi </a:t>
            </a:r>
            <a:r>
              <a:rPr lang="fi-FI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turvallisen 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kiintymyssuhteen lisäksi kaksi </a:t>
            </a:r>
            <a:r>
              <a:rPr lang="fi-FI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turvattoman 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kiintymyssuhteen mallia, </a:t>
            </a:r>
            <a:r>
              <a:rPr lang="fi-FI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välttelevän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ja </a:t>
            </a:r>
            <a:r>
              <a:rPr lang="fi-FI" sz="24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ristiriitaisen </a:t>
            </a:r>
            <a:endParaRPr lang="fi-FI" sz="24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Myöhempi tutkimus on tarkentanut </a:t>
            </a:r>
            <a:r>
              <a:rPr lang="fi-FI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Ainsworthin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löydöksiä</a:t>
            </a:r>
          </a:p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Mahdollisuus tutkia ja luokitella kiintymyssuhteita on johtanut </a:t>
            </a: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voimakkaaseen tutkimusaktiviteetin 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lisääntymiseen</a:t>
            </a:r>
          </a:p>
          <a:p>
            <a:pPr eaLnBrk="1" hangingPunct="1">
              <a:buClr>
                <a:schemeClr val="hlink"/>
              </a:buClr>
              <a:buSzPts val="2400"/>
              <a:buFont typeface="Wingdings" pitchFamily="2" charset="2"/>
              <a:buChar char="§"/>
              <a:defRPr/>
            </a:pPr>
            <a:r>
              <a:rPr lang="fi-FI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Tutkijoiden </a:t>
            </a:r>
            <a:r>
              <a:rPr lang="fi-FI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väliset näkemyserot ovat suuria</a:t>
            </a:r>
          </a:p>
          <a:p>
            <a:pPr eaLnBrk="1" hangingPunct="1"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4787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iri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TM04033919[[fn=Piiri]]</Template>
  <TotalTime>75</TotalTime>
  <Words>1144</Words>
  <Application>Microsoft Office PowerPoint</Application>
  <PresentationFormat>Mukautettu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22</vt:i4>
      </vt:variant>
    </vt:vector>
  </HeadingPairs>
  <TitlesOfParts>
    <vt:vector size="23" baseType="lpstr">
      <vt:lpstr>Piiri</vt:lpstr>
      <vt:lpstr>Lääkäri kiintymyskohteena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Lääkäri kiintymyskohteena  I</vt:lpstr>
      <vt:lpstr>Lääkäri kiintymyskohteena  II</vt:lpstr>
      <vt:lpstr>Potilaan kiintymysmallit vaikuttavat hoidon tuloksellisuuteen  I</vt:lpstr>
      <vt:lpstr>Potilaan kiintymysmallit vaikuttavat hoidon tuloksellisuuteen   II</vt:lpstr>
      <vt:lpstr>Mitä lääkäri voi tehdä  I</vt:lpstr>
      <vt:lpstr>Mitä lääkäri voi tehdä  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Lääkäri kiintymyskohteena</dc:title>
  <dc:creator>Jari Sinkkonen</dc:creator>
  <cp:lastModifiedBy>Torppa Martina</cp:lastModifiedBy>
  <cp:revision>7</cp:revision>
  <dcterms:created xsi:type="dcterms:W3CDTF">2019-09-22T11:04:14Z</dcterms:created>
  <dcterms:modified xsi:type="dcterms:W3CDTF">2019-10-02T08:55:14Z</dcterms:modified>
</cp:coreProperties>
</file>